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468" r:id="rId2"/>
    <p:sldId id="503" r:id="rId3"/>
    <p:sldId id="499" r:id="rId4"/>
    <p:sldId id="504" r:id="rId5"/>
    <p:sldId id="502" r:id="rId6"/>
    <p:sldId id="501" r:id="rId7"/>
    <p:sldId id="508" r:id="rId8"/>
    <p:sldId id="515" r:id="rId9"/>
    <p:sldId id="517" r:id="rId10"/>
    <p:sldId id="509" r:id="rId11"/>
    <p:sldId id="510" r:id="rId12"/>
    <p:sldId id="511" r:id="rId13"/>
    <p:sldId id="512" r:id="rId14"/>
    <p:sldId id="516" r:id="rId15"/>
    <p:sldId id="513" r:id="rId16"/>
    <p:sldId id="514" r:id="rId17"/>
    <p:sldId id="505" r:id="rId18"/>
    <p:sldId id="264" r:id="rId1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04"/>
    <p:restoredTop sz="86369"/>
  </p:normalViewPr>
  <p:slideViewPr>
    <p:cSldViewPr snapToGrid="0">
      <p:cViewPr varScale="1">
        <p:scale>
          <a:sx n="96" d="100"/>
          <a:sy n="96" d="100"/>
        </p:scale>
        <p:origin x="1020"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13/05/2025</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13/05/2025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17</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13/05/2025</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13/05/2025</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13/05/2025</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13/05/2025</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13/05/2025</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13/05/2025</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13/05/2025</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13/05/2025</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13/05/2025</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13/05/2025</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13/05/2025</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13/05/2025</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13/05/2025</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1250255" y="2629114"/>
            <a:ext cx="5554668" cy="1569660"/>
          </a:xfrm>
          <a:prstGeom prst="rect">
            <a:avLst/>
          </a:prstGeom>
          <a:noFill/>
        </p:spPr>
        <p:txBody>
          <a:bodyPr wrap="square" rtlCol="0">
            <a:spAutoFit/>
          </a:bodyPr>
          <a:lstStyle/>
          <a:p>
            <a:r>
              <a:rPr lang="es-ES" sz="3200" b="1" dirty="0">
                <a:solidFill>
                  <a:schemeClr val="tx1">
                    <a:lumMod val="75000"/>
                    <a:lumOff val="25000"/>
                  </a:schemeClr>
                </a:solidFill>
                <a:latin typeface="Work Sans" pitchFamily="2" charset="77"/>
              </a:rPr>
              <a:t>SISTEMA DE GESTIÓN Y CONTROL DE INVENTARIO </a:t>
            </a:r>
          </a:p>
          <a:p>
            <a:r>
              <a:rPr lang="es-ES" sz="3200" b="1" dirty="0">
                <a:solidFill>
                  <a:schemeClr val="tx1">
                    <a:lumMod val="75000"/>
                    <a:lumOff val="25000"/>
                  </a:schemeClr>
                </a:solidFill>
                <a:latin typeface="Work Sans" pitchFamily="2" charset="77"/>
              </a:rPr>
              <a:t>AXXION SYSTEM</a:t>
            </a:r>
          </a:p>
        </p:txBody>
      </p:sp>
      <p:pic>
        <p:nvPicPr>
          <p:cNvPr id="1026" name="Picture 2">
            <a:extLst>
              <a:ext uri="{FF2B5EF4-FFF2-40B4-BE49-F238E27FC236}">
                <a16:creationId xmlns:a16="http://schemas.microsoft.com/office/drawing/2014/main" id="{EC5A68BE-31B9-3F9A-98C0-D780A7B5E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8113" y="1902912"/>
            <a:ext cx="2986087" cy="302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4770537"/>
          </a:xfrm>
          <a:prstGeom prst="rect">
            <a:avLst/>
          </a:prstGeom>
          <a:noFill/>
        </p:spPr>
        <p:txBody>
          <a:bodyPr wrap="square" rtlCol="0">
            <a:spAutoFit/>
          </a:bodyPr>
          <a:lstStyle/>
          <a:p>
            <a:r>
              <a:rPr lang="es-MX" sz="1600" dirty="0">
                <a:latin typeface="Work Sans Light" pitchFamily="2" charset="77"/>
              </a:rPr>
              <a:t>Párrafo o separación por punto describiendo (máximo 6 líneas por párrafo):</a:t>
            </a:r>
          </a:p>
          <a:p>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pitchFamily="2" charset="77"/>
              </a:rPr>
              <a:t>La solución: Se propone el desarrollo de un Sistema de Información Web denominado [Nombre del Sistema] que sirva como herramienta software de apoyo al seguimiento del/los [Nombre Proceso(s)] de la Empresa [Nombre Empresa]. </a:t>
            </a: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pitchFamily="2" charset="77"/>
              </a:rPr>
              <a:t>La importancia del Sistema: Permitirá la gestión de los [nombre Perfiles] como usuarios de la Empresa [Nombre Empresa] [más Información]. En [ModProceso1] los [Perfiles Usuario] podrán [acciones del Sistema (beneficios comparados con las necesidades encontradas)]. En [ModProceso2] los [Perfiles Usuario] podrán [acciones del Sistema (beneficios comparados con las necesidades encontradas)]. Finalmente, facilitará la gestión de reportes gráficos e impresos, necesarios para la toma de decisiones del personal administrativo de la Empresa [Nombre Empresa]. </a:t>
            </a: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pitchFamily="2" charset="77"/>
              </a:rPr>
              <a:t>El aporte al Sector: El Sistema [Nombre Empresa] servirá como aporte al sector [Sector], como [importancia para el Sector].</a:t>
            </a: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r>
              <a:rPr lang="es-MX" sz="1600" b="1" dirty="0">
                <a:latin typeface="Work Sans Light" pitchFamily="2" charset="77"/>
              </a:rPr>
              <a:t>NOTA</a:t>
            </a:r>
            <a:r>
              <a:rPr lang="es-MX" sz="1600" dirty="0">
                <a:latin typeface="Work Sans Light" pitchFamily="2" charset="77"/>
              </a:rPr>
              <a:t>: No se usan viñetas o numeración, a menos que sea para contar o describir una serie de pasos. Se pueden utilizar imágenes de apoyo.</a:t>
            </a:r>
          </a:p>
          <a:p>
            <a:pPr marL="285750" indent="-285750">
              <a:buFont typeface="Arial" panose="020B0604020202020204" pitchFamily="34" charset="0"/>
              <a:buChar char="•"/>
            </a:pPr>
            <a:endParaRPr lang="es-MX" sz="1600" b="1" dirty="0">
              <a:latin typeface="Work Sans Light" pitchFamily="2" charset="77"/>
            </a:endParaRPr>
          </a:p>
        </p:txBody>
      </p:sp>
    </p:spTree>
    <p:extLst>
      <p:ext uri="{BB962C8B-B14F-4D97-AF65-F5344CB8AC3E}">
        <p14:creationId xmlns:p14="http://schemas.microsoft.com/office/powerpoint/2010/main" val="1401254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Justificación</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1667521"/>
            <a:ext cx="11447293" cy="3416320"/>
          </a:xfrm>
          <a:prstGeom prst="rect">
            <a:avLst/>
          </a:prstGeom>
          <a:noFill/>
        </p:spPr>
        <p:txBody>
          <a:bodyPr wrap="square" rtlCol="0">
            <a:spAutoFit/>
          </a:bodyPr>
          <a:lstStyle/>
          <a:p>
            <a:r>
              <a:rPr lang="es-419" sz="1200" dirty="0">
                <a:latin typeface="Work Sans Light" pitchFamily="2" charset="77"/>
              </a:rPr>
              <a:t>Se propone el desarrollo de un Sistema de Información Web denominado "AXXION SYSTEM" que sirva como herramienta software de apoyo integral a los procesos de gestión del ciclo de vida del inventario, la gestión comercial y operativa del alquiler, y el mantenimiento de activos tecnológicos de la división "Soluciones Tecnológicas Avanzadas para Eventos y Producciones" de la Empresa Teleperformance.</a:t>
            </a:r>
          </a:p>
          <a:p>
            <a:endParaRPr lang="es-419" sz="1200" dirty="0">
              <a:latin typeface="Work Sans Light" pitchFamily="2" charset="77"/>
            </a:endParaRPr>
          </a:p>
          <a:p>
            <a:r>
              <a:rPr lang="es-419" sz="1200" dirty="0">
                <a:latin typeface="Work Sans Light" pitchFamily="2" charset="77"/>
              </a:rPr>
              <a:t>Permitirá la gestión de perfiles como Administradores, Gerentes de Operaciones, Coordinadores de Almacén, Técnicos y Asesores Comerciales como usuarios de la Empresa Teleperformance, centralizando sus operaciones. En la Gestión del Ciclo de Vida del Inventario, los Gerentes y Coordinadores podrán tener trazabilidad completa y en tiempo real de cada activo, superando las discrepancias de las hojas de cálculo. </a:t>
            </a:r>
          </a:p>
          <a:p>
            <a:endParaRPr lang="es-419" sz="1200" dirty="0">
              <a:latin typeface="Work Sans Light" pitchFamily="2" charset="77"/>
            </a:endParaRPr>
          </a:p>
          <a:p>
            <a:r>
              <a:rPr lang="es-419" sz="1200" dirty="0">
                <a:latin typeface="Work Sans Light" pitchFamily="2" charset="77"/>
              </a:rPr>
              <a:t>En la Gestión Comercial y Operativa del Alquiler, los Asesores Comerciales y el personal de almacén podrán consultar disponibilidad instantánea, crear pedidos eficientemente y digitalizar los procesos de check-in/out, eliminando retrasos. En la Gestión del Mantenimiento, Técnicos y Gerentes programarán y registrarán mantenimientos de forma sistemática, asegurando la operatividad de los equipos. Finalmente, facilitará la generación de reportes gráficos e impresos y la gestión de alertas, necesarios para la toma de decisiones estratégicas y operativas del personal administrativo y gerencial de la Empresa Teleperformance.</a:t>
            </a:r>
          </a:p>
          <a:p>
            <a:endParaRPr lang="es-419" sz="1200" dirty="0">
              <a:latin typeface="Work Sans Light" pitchFamily="2" charset="77"/>
            </a:endParaRPr>
          </a:p>
          <a:p>
            <a:r>
              <a:rPr lang="es-419" sz="1200" dirty="0">
                <a:latin typeface="Work Sans Light" pitchFamily="2" charset="77"/>
              </a:rPr>
              <a:t>El Sistema "AXXION SYSTEM" servirá como aporte al sector de alquiler de equipos tecnológicos para eventos y producciones, al ofrecer un modelo de gestión integrada y automatizada. Esto demuestra cómo la tecnología puede optimizar operaciones complejas de inventario de alto valor y servicios de alquiler, mejorando la eficiencia, reduciendo costos operativos por errores o pérdidas, e incrementando la satisfacción del cliente al garantizar disponibilidad y fiabilidad de los equipos.</a:t>
            </a:r>
            <a:endParaRPr lang="es-CO" sz="1200" dirty="0">
              <a:latin typeface="Work Sans Light" pitchFamily="2" charset="77"/>
            </a:endParaRPr>
          </a:p>
        </p:txBody>
      </p:sp>
      <p:pic>
        <p:nvPicPr>
          <p:cNvPr id="5" name="Picture 2">
            <a:extLst>
              <a:ext uri="{FF2B5EF4-FFF2-40B4-BE49-F238E27FC236}">
                <a16:creationId xmlns:a16="http://schemas.microsoft.com/office/drawing/2014/main" id="{EBBBC5A5-A744-5F49-6334-387D016DDB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8983" y="179396"/>
            <a:ext cx="1206983" cy="122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593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3046988"/>
          </a:xfrm>
          <a:prstGeom prst="rect">
            <a:avLst/>
          </a:prstGeom>
          <a:noFill/>
        </p:spPr>
        <p:txBody>
          <a:bodyPr wrap="square" rtlCol="0">
            <a:spAutoFit/>
          </a:bodyPr>
          <a:lstStyle/>
          <a:p>
            <a:r>
              <a:rPr lang="es-MX" sz="1600" dirty="0">
                <a:latin typeface="Work Sans Light" pitchFamily="2" charset="77"/>
              </a:rPr>
              <a:t>Párrafo o separación por punto describiendo (máximo 6 líneas por párrafo):</a:t>
            </a:r>
          </a:p>
          <a:p>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pitchFamily="2" charset="77"/>
              </a:rPr>
              <a:t>Qué hace el Sistema: Operaciones que los perfiles pueden hacer (ModProceso1, ModProceso2, ModProceso3)</a:t>
            </a: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pitchFamily="2" charset="77"/>
              </a:rPr>
              <a:t>Qué NO hace el Sistema: Operaciones que NO va hacer el Sistema (ModProceso4, ModProceso5). </a:t>
            </a: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pitchFamily="2" charset="77"/>
              </a:rPr>
              <a:t>Tecnologías: Descripción de tecnologías del proyecto (Arquitectura de software, patrones de diseño, Back-</a:t>
            </a:r>
            <a:r>
              <a:rPr lang="es-MX" sz="1600" dirty="0" err="1">
                <a:latin typeface="Work Sans Light" pitchFamily="2" charset="77"/>
              </a:rPr>
              <a:t>End</a:t>
            </a:r>
            <a:r>
              <a:rPr lang="es-MX" sz="1600" dirty="0">
                <a:latin typeface="Work Sans Light" pitchFamily="2" charset="77"/>
              </a:rPr>
              <a:t>, </a:t>
            </a:r>
            <a:r>
              <a:rPr lang="es-MX" sz="1600" dirty="0" err="1">
                <a:latin typeface="Work Sans Light" pitchFamily="2" charset="77"/>
              </a:rPr>
              <a:t>Frond-End</a:t>
            </a:r>
            <a:r>
              <a:rPr lang="es-MX" sz="1600" dirty="0">
                <a:latin typeface="Work Sans Light" pitchFamily="2" charset="77"/>
              </a:rPr>
              <a:t>, librerías, </a:t>
            </a:r>
            <a:r>
              <a:rPr lang="es-MX" sz="1600" dirty="0" err="1">
                <a:latin typeface="Work Sans Light" pitchFamily="2" charset="77"/>
              </a:rPr>
              <a:t>frameworks</a:t>
            </a:r>
            <a:r>
              <a:rPr lang="es-MX" sz="1600" dirty="0">
                <a:latin typeface="Work Sans Light" pitchFamily="2" charset="77"/>
              </a:rPr>
              <a:t>, entre otros)</a:t>
            </a:r>
          </a:p>
          <a:p>
            <a:endParaRPr lang="es-MX" sz="1600" b="1" dirty="0">
              <a:latin typeface="Work Sans Light" pitchFamily="2" charset="77"/>
            </a:endParaRPr>
          </a:p>
          <a:p>
            <a:endParaRPr lang="es-MX" sz="1600" b="1" dirty="0">
              <a:latin typeface="Work Sans Light" pitchFamily="2" charset="77"/>
            </a:endParaRPr>
          </a:p>
          <a:p>
            <a:pPr marL="285750" indent="-285750">
              <a:buFont typeface="Arial" panose="020B0604020202020204" pitchFamily="34" charset="0"/>
              <a:buChar char="•"/>
            </a:pPr>
            <a:r>
              <a:rPr lang="es-MX" sz="1600" b="1" dirty="0">
                <a:latin typeface="Work Sans Light" pitchFamily="2" charset="77"/>
              </a:rPr>
              <a:t>NOTA</a:t>
            </a:r>
            <a:r>
              <a:rPr lang="es-MX" sz="1600" dirty="0">
                <a:latin typeface="Work Sans Light" pitchFamily="2" charset="77"/>
              </a:rPr>
              <a:t>: No se usan viñetas o numeración, a menos que sea para contar o describir una serie de pasos. Se pueden utilizar imágenes de apoyo.</a:t>
            </a:r>
          </a:p>
        </p:txBody>
      </p:sp>
    </p:spTree>
    <p:extLst>
      <p:ext uri="{BB962C8B-B14F-4D97-AF65-F5344CB8AC3E}">
        <p14:creationId xmlns:p14="http://schemas.microsoft.com/office/powerpoint/2010/main" val="3849793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Alcance</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1240138"/>
            <a:ext cx="11447293" cy="4708981"/>
          </a:xfrm>
          <a:prstGeom prst="rect">
            <a:avLst/>
          </a:prstGeom>
          <a:noFill/>
        </p:spPr>
        <p:txBody>
          <a:bodyPr wrap="square" rtlCol="0">
            <a:spAutoFit/>
          </a:bodyPr>
          <a:lstStyle/>
          <a:p>
            <a:r>
              <a:rPr lang="es-419" sz="1200" b="1" dirty="0">
                <a:latin typeface="Work Sans Light" pitchFamily="2" charset="77"/>
              </a:rPr>
              <a:t>Qué NO hace el Sistema "AXXION SYSTEM":</a:t>
            </a:r>
          </a:p>
          <a:p>
            <a:endParaRPr lang="es-419" sz="1200" dirty="0">
              <a:latin typeface="Work Sans Light" pitchFamily="2" charset="77"/>
            </a:endParaRPr>
          </a:p>
          <a:p>
            <a:r>
              <a:rPr lang="es-419" sz="1200" dirty="0">
                <a:latin typeface="Work Sans Light" pitchFamily="2" charset="77"/>
              </a:rPr>
              <a:t>AXXION SYSTEM no procesará pagos de clientes, no generará facturas fiscales electrónicas, ni llevará la contabilidad general de Teleperformance (libros mayores, balances, estados de resultados). Aunque puede registrar los términos económicos de un alquiler (ej. tarifa diaria) para generar proformas o datos para facturación, el sistema contable principal de la empresa seguirá siendo una entidad separada. No calculará impuestos complejos ni gestionará cuentas por cobrar o pagar.</a:t>
            </a:r>
          </a:p>
          <a:p>
            <a:endParaRPr lang="es-419" sz="1200" dirty="0">
              <a:latin typeface="Work Sans Light" pitchFamily="2" charset="77"/>
            </a:endParaRPr>
          </a:p>
          <a:p>
            <a:r>
              <a:rPr lang="es-419" sz="1200" dirty="0">
                <a:latin typeface="Work Sans Light" pitchFamily="2" charset="77"/>
              </a:rPr>
              <a:t>El sistema no se encargará de procesos como la contratación de personal, el cálculo y pago de nóminas, la gestión de vacaciones, evaluaciones de desempeño, o cualquier otra función típica de un software de RRHH. Los usuarios del sistema (Administrador, Supervisor, etc.) se gestionan solo en términos de su acceso y rol dentro de "AXXION SYSTEM", no como empleados en el sentido amplio.</a:t>
            </a:r>
          </a:p>
          <a:p>
            <a:endParaRPr lang="es-419" sz="1200" dirty="0">
              <a:latin typeface="Work Sans Light" pitchFamily="2" charset="77"/>
            </a:endParaRPr>
          </a:p>
          <a:p>
            <a:r>
              <a:rPr lang="es-419" sz="1200" dirty="0">
                <a:latin typeface="Work Sans Light" pitchFamily="2" charset="77"/>
              </a:rPr>
              <a:t>Aunque gestiona la disponibilidad de equipos, "AXXION SYSTEM" no es una herramienta de diseño CAD para crear planos de montaje de escenarios, ni calculará cargas eléctricas, ni optimizará la disposición acústica o lumínica de un evento. No reemplazará software especializado que los técnicos de producción podrían usar para la planificación técnica detallada de un evento.</a:t>
            </a:r>
          </a:p>
          <a:p>
            <a:endParaRPr lang="es-419" sz="1200" dirty="0">
              <a:latin typeface="Work Sans Light" pitchFamily="2" charset="77"/>
            </a:endParaRPr>
          </a:p>
          <a:p>
            <a:r>
              <a:rPr lang="es-419" sz="1200" dirty="0">
                <a:latin typeface="Work Sans Light" pitchFamily="2" charset="77"/>
              </a:rPr>
              <a:t>Si bien el sistema registrará datos de clientes asociados a alquileres y permitirá a los Asesores Comerciales gestionar pedidos, no ofrecerá funcionalidades avanzadas de un CRM dedicado, como la gestión de campañas de marketing, seguimiento de leads detallado, automatización de marketing por correo electrónico, o análisis complejos del comportamiento del cliente más allá de su historial de alquileres.</a:t>
            </a:r>
          </a:p>
          <a:p>
            <a:endParaRPr lang="es-419" sz="1200" dirty="0">
              <a:latin typeface="Work Sans Light" pitchFamily="2" charset="77"/>
            </a:endParaRPr>
          </a:p>
          <a:p>
            <a:r>
              <a:rPr lang="es-419" sz="1200" dirty="0">
                <a:latin typeface="Work Sans Light" pitchFamily="2" charset="77"/>
              </a:rPr>
              <a:t>Aunque registra la entrada de nuevos activos (que podrían provenir de una compra), no gestionará el proceso de compra en sí (solicitud de cotizaciones a múltiples proveedores, órdenes de compra formales, seguimiento de envíos de proveedores, gestión de presupuestos de compra). Su función es registrar el activo una vez que este llega físicamente.</a:t>
            </a:r>
          </a:p>
          <a:p>
            <a:endParaRPr lang="es-419" sz="1200" dirty="0">
              <a:latin typeface="Work Sans Light" pitchFamily="2" charset="77"/>
            </a:endParaRPr>
          </a:p>
          <a:p>
            <a:r>
              <a:rPr lang="es-419" sz="1200" dirty="0">
                <a:latin typeface="Work Sans Light" pitchFamily="2" charset="77"/>
              </a:rPr>
              <a:t>No está diseñado para ser una herramienta de gestión de proyectos (tipo Jira, Asana, MS Project) para coordinar las tareas de los técnicos que instalan equipos en un evento, ni para gestionar los proyectos internos de desarrollo de la propia Teleperformance.</a:t>
            </a:r>
          </a:p>
        </p:txBody>
      </p:sp>
      <p:pic>
        <p:nvPicPr>
          <p:cNvPr id="5" name="Picture 2">
            <a:extLst>
              <a:ext uri="{FF2B5EF4-FFF2-40B4-BE49-F238E27FC236}">
                <a16:creationId xmlns:a16="http://schemas.microsoft.com/office/drawing/2014/main" id="{0B7B193B-676F-84AA-6051-D01F4C3E1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8191" y="155084"/>
            <a:ext cx="1246739" cy="1261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34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5B65F-4069-F5EA-2095-4CAF883AE0D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29034AC-AAFE-2AD5-B6E1-98A87B85B8CC}"/>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Alcance</a:t>
            </a:r>
          </a:p>
        </p:txBody>
      </p:sp>
      <p:sp>
        <p:nvSpPr>
          <p:cNvPr id="6" name="CuadroTexto 5">
            <a:extLst>
              <a:ext uri="{FF2B5EF4-FFF2-40B4-BE49-F238E27FC236}">
                <a16:creationId xmlns:a16="http://schemas.microsoft.com/office/drawing/2014/main" id="{B6168F42-C092-77D1-AFC1-BB2F2801071E}"/>
              </a:ext>
            </a:extLst>
          </p:cNvPr>
          <p:cNvSpPr txBox="1"/>
          <p:nvPr/>
        </p:nvSpPr>
        <p:spPr>
          <a:xfrm>
            <a:off x="372353" y="2090172"/>
            <a:ext cx="11447293" cy="2677656"/>
          </a:xfrm>
          <a:prstGeom prst="rect">
            <a:avLst/>
          </a:prstGeom>
          <a:noFill/>
        </p:spPr>
        <p:txBody>
          <a:bodyPr wrap="square" rtlCol="0">
            <a:spAutoFit/>
          </a:bodyPr>
          <a:lstStyle/>
          <a:p>
            <a:r>
              <a:rPr lang="es-419" sz="1200" b="1" dirty="0">
                <a:latin typeface="Work Sans Light" pitchFamily="2" charset="77"/>
              </a:rPr>
              <a:t>Qué hace el Sistema "AXXION SYSTEM":</a:t>
            </a:r>
          </a:p>
          <a:p>
            <a:endParaRPr lang="es-419" sz="1200" b="1" dirty="0">
              <a:latin typeface="Work Sans Light" pitchFamily="2" charset="77"/>
            </a:endParaRPr>
          </a:p>
          <a:p>
            <a:r>
              <a:rPr lang="es-419" sz="1200" dirty="0">
                <a:latin typeface="Work Sans Light" pitchFamily="2" charset="77"/>
              </a:rPr>
              <a:t>El sistema permitirá a los perfiles autorizados gestionar integralmente el inventario de activos tecnológicos, incluyendo el registro de altas, bajas, movimientos internos, ajustes y conteos físicos (Gestión del Inventario). También facilitará todo el ciclo de alquiler, desde la consulta de disponibilidad y creación de pedidos por parte de los Asesores Comerciales, hasta los procesos de check-in y check-out de equipos por el personal de almacén (Gestión Comercial y Operativa del Alquiler). Adicionalmente, permitirá la gestión completa del mantenimiento de los activos, incluyendo programación, registro de órdenes de trabajo, consulta de historiales y gestión de incidencias (Gestión de Mantenimiento). Finalmente, gestionará usuarios, roles, datos maestros, alertas y generará reportes operativos.</a:t>
            </a:r>
          </a:p>
          <a:p>
            <a:endParaRPr lang="es-419" sz="1200" dirty="0">
              <a:latin typeface="Work Sans Light" pitchFamily="2" charset="77"/>
            </a:endParaRPr>
          </a:p>
          <a:p>
            <a:r>
              <a:rPr lang="es-419" sz="1200" b="1" dirty="0">
                <a:latin typeface="Work Sans Light" pitchFamily="2" charset="77"/>
              </a:rPr>
              <a:t>Tecnologías:</a:t>
            </a:r>
          </a:p>
          <a:p>
            <a:r>
              <a:rPr lang="es-419" sz="1200" dirty="0">
                <a:latin typeface="Work Sans Light" pitchFamily="2" charset="77"/>
              </a:rPr>
              <a:t>El proyecto se desarrollará bajo una arquitectura de software por capas, siguiendo patrones de diseño para la interfaz de usuario. El Back-</a:t>
            </a:r>
            <a:r>
              <a:rPr lang="es-419" sz="1200" dirty="0" err="1">
                <a:latin typeface="Work Sans Light" pitchFamily="2" charset="77"/>
              </a:rPr>
              <a:t>End</a:t>
            </a:r>
            <a:r>
              <a:rPr lang="es-419" sz="1200" dirty="0">
                <a:latin typeface="Work Sans Light" pitchFamily="2" charset="77"/>
              </a:rPr>
              <a:t> se implementará utilizando PHP con el </a:t>
            </a:r>
            <a:r>
              <a:rPr lang="es-419" sz="1200" dirty="0" err="1">
                <a:latin typeface="Work Sans Light" pitchFamily="2" charset="77"/>
              </a:rPr>
              <a:t>framework</a:t>
            </a:r>
            <a:r>
              <a:rPr lang="es-419" sz="1200" dirty="0">
                <a:latin typeface="Work Sans Light" pitchFamily="2" charset="77"/>
              </a:rPr>
              <a:t> Laravel, y una base de datos relacional como MVC (Modelo-Vista-Controlador como PostgreSQL o MySQL. Para el Front-</a:t>
            </a:r>
            <a:r>
              <a:rPr lang="es-419" sz="1200" dirty="0" err="1">
                <a:latin typeface="Work Sans Light" pitchFamily="2" charset="77"/>
              </a:rPr>
              <a:t>End</a:t>
            </a:r>
            <a:r>
              <a:rPr lang="es-419" sz="1200" dirty="0">
                <a:latin typeface="Work Sans Light" pitchFamily="2" charset="77"/>
              </a:rPr>
              <a:t>, se utilizará vue.js, empleando librerías como Axios para la comunicación con el Back-</a:t>
            </a:r>
            <a:r>
              <a:rPr lang="es-419" sz="1200" dirty="0" err="1">
                <a:latin typeface="Work Sans Light" pitchFamily="2" charset="77"/>
              </a:rPr>
              <a:t>End</a:t>
            </a:r>
            <a:r>
              <a:rPr lang="es-419" sz="1200" dirty="0">
                <a:latin typeface="Work Sans Light" pitchFamily="2" charset="77"/>
              </a:rPr>
              <a:t> y alguna librería de componentes UI como Material-UI o Bootstrap para una interfaz responsiva y moderna. Se considerará el uso de Docker para la </a:t>
            </a:r>
            <a:r>
              <a:rPr lang="es-419" sz="1200" dirty="0" err="1">
                <a:latin typeface="Work Sans Light" pitchFamily="2" charset="77"/>
              </a:rPr>
              <a:t>contenerización</a:t>
            </a:r>
            <a:r>
              <a:rPr lang="es-419" sz="1200" dirty="0">
                <a:latin typeface="Work Sans Light" pitchFamily="2" charset="77"/>
              </a:rPr>
              <a:t> y despliegue.</a:t>
            </a:r>
          </a:p>
        </p:txBody>
      </p:sp>
      <p:pic>
        <p:nvPicPr>
          <p:cNvPr id="5" name="Picture 2">
            <a:extLst>
              <a:ext uri="{FF2B5EF4-FFF2-40B4-BE49-F238E27FC236}">
                <a16:creationId xmlns:a16="http://schemas.microsoft.com/office/drawing/2014/main" id="{00223F38-A08A-6008-BD0E-CD1D6755C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8191" y="155084"/>
            <a:ext cx="1246739" cy="1261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481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2062103"/>
          </a:xfrm>
          <a:prstGeom prst="rect">
            <a:avLst/>
          </a:prstGeom>
          <a:noFill/>
        </p:spPr>
        <p:txBody>
          <a:bodyPr wrap="square" rtlCol="0">
            <a:spAutoFit/>
          </a:bodyPr>
          <a:lstStyle/>
          <a:p>
            <a:r>
              <a:rPr lang="es-MX" sz="1600" dirty="0">
                <a:latin typeface="Work Sans Light" pitchFamily="2" charset="77"/>
              </a:rPr>
              <a:t>Párrafo o separación por punto describiendo (máximo 6 líneas por párrafo):</a:t>
            </a:r>
          </a:p>
          <a:p>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pitchFamily="2" charset="77"/>
              </a:rPr>
              <a:t>El cronograma: Hasta dónde va el proyecto en términos de Tiempo, actividades, evidencias, responsables, entre otros (Revisar concepto de Modelo Gantt)</a:t>
            </a:r>
          </a:p>
          <a:p>
            <a:endParaRPr lang="es-MX" sz="1600" dirty="0">
              <a:latin typeface="Work Sans Light" pitchFamily="2" charset="77"/>
            </a:endParaRPr>
          </a:p>
          <a:p>
            <a:r>
              <a:rPr lang="es-MX" sz="1600" b="1" dirty="0">
                <a:latin typeface="Work Sans Light" pitchFamily="2" charset="77"/>
              </a:rPr>
              <a:t>NOTA</a:t>
            </a:r>
            <a:r>
              <a:rPr lang="es-MX" sz="1600" dirty="0">
                <a:latin typeface="Work Sans Light" pitchFamily="2" charset="77"/>
              </a:rPr>
              <a:t>: No se usan viñetas o numeración, a menos que sea para contar o describir una serie de pasos. Se pueden utilizar imágenes de apoyo.</a:t>
            </a:r>
          </a:p>
          <a:p>
            <a:endParaRPr lang="es-MX" sz="1600" dirty="0">
              <a:latin typeface="Work Sans Light" pitchFamily="2" charset="77"/>
            </a:endParaRPr>
          </a:p>
        </p:txBody>
      </p:sp>
    </p:spTree>
    <p:extLst>
      <p:ext uri="{BB962C8B-B14F-4D97-AF65-F5344CB8AC3E}">
        <p14:creationId xmlns:p14="http://schemas.microsoft.com/office/powerpoint/2010/main" val="2783826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Delimitación</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1667521"/>
            <a:ext cx="11447293" cy="338554"/>
          </a:xfrm>
          <a:prstGeom prst="rect">
            <a:avLst/>
          </a:prstGeom>
          <a:noFill/>
        </p:spPr>
        <p:txBody>
          <a:bodyPr wrap="square" rtlCol="0">
            <a:spAutoFit/>
          </a:bodyPr>
          <a:lstStyle/>
          <a:p>
            <a:r>
              <a:rPr lang="es-CO" sz="1600" dirty="0">
                <a:latin typeface="Work Sans Light" pitchFamily="2" charset="77"/>
              </a:rPr>
              <a:t>“Si se requiere esta diapositiva, de lo contrario eliminarla”</a:t>
            </a:r>
          </a:p>
        </p:txBody>
      </p:sp>
      <p:pic>
        <p:nvPicPr>
          <p:cNvPr id="5" name="Picture 2">
            <a:extLst>
              <a:ext uri="{FF2B5EF4-FFF2-40B4-BE49-F238E27FC236}">
                <a16:creationId xmlns:a16="http://schemas.microsoft.com/office/drawing/2014/main" id="{568C67A1-C598-8FC0-17DC-86CE4A359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8375" y="109818"/>
            <a:ext cx="1356070" cy="1372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311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031325"/>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Servidor Local</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67545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3116381"/>
            <a:ext cx="3854368" cy="523220"/>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472221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5219739"/>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568215"/>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a:t>
            </a:r>
            <a:r>
              <a:rPr lang="es-MX" sz="1400">
                <a:latin typeface="Work Sans Light" pitchFamily="2" charset="77"/>
              </a:rPr>
              <a:t>Web – Servidor </a:t>
            </a:r>
            <a:r>
              <a:rPr lang="es-MX" sz="1400" dirty="0">
                <a:latin typeface="Work Sans Light" pitchFamily="2" charset="77"/>
              </a:rPr>
              <a:t>Externo</a:t>
            </a:r>
          </a:p>
        </p:txBody>
      </p:sp>
    </p:spTree>
    <p:extLst>
      <p:ext uri="{BB962C8B-B14F-4D97-AF65-F5344CB8AC3E}">
        <p14:creationId xmlns:p14="http://schemas.microsoft.com/office/powerpoint/2010/main" val="2843109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445254" y="1770756"/>
            <a:ext cx="11301491" cy="1200329"/>
          </a:xfrm>
          <a:prstGeom prst="rect">
            <a:avLst/>
          </a:prstGeom>
          <a:noFill/>
        </p:spPr>
        <p:txBody>
          <a:bodyPr wrap="none" rtlCol="0">
            <a:spAutoFit/>
          </a:bodyPr>
          <a:lstStyle/>
          <a:p>
            <a:pPr algn="ctr"/>
            <a:r>
              <a:rPr lang="es-ES" sz="3600" dirty="0">
                <a:solidFill>
                  <a:schemeClr val="bg1"/>
                </a:solidFill>
                <a:effectLst>
                  <a:outerShdw blurRad="38100" dist="38100" dir="2700000" algn="tl">
                    <a:srgbClr val="000000">
                      <a:alpha val="43137"/>
                    </a:srgbClr>
                  </a:outerShdw>
                </a:effectLst>
                <a:latin typeface="Work Sans Light" pitchFamily="2" charset="77"/>
              </a:rPr>
              <a:t>SISTEMA DE GESTIÓN Y CONTROL DE INVENTARIO </a:t>
            </a:r>
          </a:p>
          <a:p>
            <a:pPr algn="ctr"/>
            <a:r>
              <a:rPr lang="es-ES" sz="3600" dirty="0">
                <a:solidFill>
                  <a:schemeClr val="bg1"/>
                </a:solidFill>
                <a:effectLst>
                  <a:outerShdw blurRad="38100" dist="38100" dir="2700000" algn="tl">
                    <a:srgbClr val="000000">
                      <a:alpha val="43137"/>
                    </a:srgbClr>
                  </a:outerShdw>
                </a:effectLst>
                <a:latin typeface="Work Sans Light" pitchFamily="2" charset="77"/>
              </a:rPr>
              <a:t>AXXION SYSTEM</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830997"/>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Cristian Camilo Cifuentes Gaona</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Julián Andrés Vargas Aguilar</a:t>
            </a:r>
          </a:p>
          <a:p>
            <a:pPr algn="ctr"/>
            <a:r>
              <a:rPr lang="es-ES" sz="1600" dirty="0" err="1">
                <a:solidFill>
                  <a:schemeClr val="bg1"/>
                </a:solidFill>
                <a:effectLst>
                  <a:outerShdw blurRad="38100" dist="38100" dir="2700000" algn="tl">
                    <a:srgbClr val="000000">
                      <a:alpha val="43137"/>
                    </a:srgbClr>
                  </a:outerShdw>
                </a:effectLst>
                <a:latin typeface="Work Sans Light" pitchFamily="2" charset="77"/>
              </a:rPr>
              <a:t>Rudver</a:t>
            </a:r>
            <a:r>
              <a:rPr lang="es-ES" sz="1600" dirty="0">
                <a:solidFill>
                  <a:schemeClr val="bg1"/>
                </a:solidFill>
                <a:effectLst>
                  <a:outerShdw blurRad="38100" dist="38100" dir="2700000" algn="tl">
                    <a:srgbClr val="000000">
                      <a:alpha val="43137"/>
                    </a:srgbClr>
                  </a:outerShdw>
                </a:effectLst>
                <a:latin typeface="Work Sans Light" pitchFamily="2" charset="77"/>
              </a:rPr>
              <a:t> </a:t>
            </a:r>
            <a:r>
              <a:rPr lang="es-ES" sz="1600" dirty="0" err="1">
                <a:solidFill>
                  <a:schemeClr val="bg1"/>
                </a:solidFill>
                <a:effectLst>
                  <a:outerShdw blurRad="38100" dist="38100" dir="2700000" algn="tl">
                    <a:srgbClr val="000000">
                      <a:alpha val="43137"/>
                    </a:srgbClr>
                  </a:outerShdw>
                </a:effectLst>
                <a:latin typeface="Work Sans Light" pitchFamily="2" charset="77"/>
              </a:rPr>
              <a:t>Guependo</a:t>
            </a:r>
            <a:r>
              <a:rPr lang="es-ES" sz="1600" dirty="0">
                <a:solidFill>
                  <a:schemeClr val="bg1"/>
                </a:solidFill>
                <a:effectLst>
                  <a:outerShdw blurRad="38100" dist="38100" dir="2700000" algn="tl">
                    <a:srgbClr val="000000">
                      <a:alpha val="43137"/>
                    </a:srgbClr>
                  </a:outerShdw>
                </a:effectLst>
                <a:latin typeface="Work Sans Light" pitchFamily="2" charset="77"/>
              </a:rPr>
              <a:t> Vanegas </a:t>
            </a: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157468" y="2685327"/>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82520" y="2393549"/>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145896" y="3275635"/>
            <a:ext cx="3854368" cy="1815882"/>
          </a:xfrm>
          <a:prstGeom prst="rect">
            <a:avLst/>
          </a:prstGeom>
          <a:noFill/>
        </p:spPr>
        <p:txBody>
          <a:bodyPr wrap="square" rtlCol="0">
            <a:spAutoFit/>
          </a:bodyPr>
          <a:lstStyle/>
          <a:p>
            <a:r>
              <a:rPr lang="es-ES" sz="1600" dirty="0">
                <a:latin typeface="Work Sans Light" pitchFamily="2" charset="77"/>
              </a:rPr>
              <a:t>Breve párrafo Introductorio sobre el contexto: sector, organización, producto, servicio, etc.</a:t>
            </a:r>
          </a:p>
          <a:p>
            <a:endParaRPr lang="es-ES" sz="1600" dirty="0">
              <a:latin typeface="Work Sans Light" pitchFamily="2" charset="77"/>
            </a:endParaRPr>
          </a:p>
          <a:p>
            <a:r>
              <a:rPr lang="es-ES" sz="1600" dirty="0">
                <a:latin typeface="Work Sans Light" pitchFamily="2" charset="77"/>
              </a:rPr>
              <a:t>Descripción de la Presentación, es decir, problema, Objetivos, Justificación, alcance y delimitación.</a:t>
            </a:r>
            <a:endParaRPr lang="es-CO" sz="1600" dirty="0">
              <a:latin typeface="Work Sans Light" pitchFamily="2" charset="77"/>
            </a:endParaRP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solidFill>
                  <a:schemeClr val="bg1"/>
                </a:solidFill>
                <a:latin typeface="Work Sans Medium" pitchFamily="2" charset="77"/>
              </a:rPr>
              <a:t>SISTEMA DE GESTIÓN Y CONTROL DE INVENTARIO </a:t>
            </a:r>
          </a:p>
          <a:p>
            <a:r>
              <a:rPr lang="es-ES" dirty="0">
                <a:solidFill>
                  <a:schemeClr val="bg1"/>
                </a:solidFill>
                <a:latin typeface="Work Sans Medium" pitchFamily="2" charset="77"/>
              </a:rPr>
              <a:t>AXXION SYSTEM</a:t>
            </a:r>
          </a:p>
        </p:txBody>
      </p:sp>
      <p:sp>
        <p:nvSpPr>
          <p:cNvPr id="2" name="CuadroTexto 1">
            <a:extLst>
              <a:ext uri="{FF2B5EF4-FFF2-40B4-BE49-F238E27FC236}">
                <a16:creationId xmlns:a16="http://schemas.microsoft.com/office/drawing/2014/main" id="{72D24723-360A-B357-B421-17CF33D4C0B4}"/>
              </a:ext>
            </a:extLst>
          </p:cNvPr>
          <p:cNvSpPr txBox="1">
            <a:spLocks/>
          </p:cNvSpPr>
          <p:nvPr/>
        </p:nvSpPr>
        <p:spPr>
          <a:xfrm>
            <a:off x="2215497" y="3023203"/>
            <a:ext cx="2001545" cy="1334363"/>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Sistema</a:t>
            </a:r>
            <a:endParaRPr lang="es-CO" sz="1600" dirty="0">
              <a:latin typeface="Work Sans Light" pitchFamily="2" charset="77"/>
            </a:endParaRP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4" name="Picture 2">
            <a:extLst>
              <a:ext uri="{FF2B5EF4-FFF2-40B4-BE49-F238E27FC236}">
                <a16:creationId xmlns:a16="http://schemas.microsoft.com/office/drawing/2014/main" id="{0EDC77D0-36D6-B172-7EA3-BDAA54942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513" y="2464494"/>
            <a:ext cx="2986087" cy="302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4278094"/>
          </a:xfrm>
          <a:prstGeom prst="rect">
            <a:avLst/>
          </a:prstGeom>
          <a:noFill/>
        </p:spPr>
        <p:txBody>
          <a:bodyPr wrap="square" rtlCol="0">
            <a:spAutoFit/>
          </a:bodyPr>
          <a:lstStyle/>
          <a:p>
            <a:r>
              <a:rPr lang="es-MX" sz="1600" dirty="0">
                <a:latin typeface="Work Sans Light" pitchFamily="2" charset="77"/>
              </a:rPr>
              <a:t>Párrafo o separación por punto describiendo (máximo 6 líneas por párrafo):</a:t>
            </a:r>
          </a:p>
          <a:p>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pitchFamily="2" charset="77"/>
              </a:rPr>
              <a:t>La Empresa, es decir, nombre, ubicación, a qué se dedica, etc.</a:t>
            </a: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pitchFamily="2" charset="77"/>
              </a:rPr>
              <a:t>Los Procesos en los que se va a intervenir : Proceso1, Proceso2, Proceso3</a:t>
            </a: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pitchFamily="2" charset="77"/>
              </a:rPr>
              <a:t>El análisis de la información: Utilización de las Técnicas e Instrumentos de recolección de datos: Revisión Documental (Análisis de datos). Entrevista (Entrevista). Encuesta (Cuestionario). Observación Directa (Diario de Campo). A quiénes: Cargo-Funciones.</a:t>
            </a: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pitchFamily="2" charset="77"/>
              </a:rPr>
              <a:t>Las necesidades encontradas: Proceso1 (Descripción del proceso y necesidades encontradas). Proceso2 (Descripción del proceso y necesidades encontradas). Proceso3 (Descripción del proceso y necesidades encontradas).</a:t>
            </a: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r>
              <a:rPr lang="es-MX" sz="1600" b="1" dirty="0">
                <a:latin typeface="Work Sans Light" pitchFamily="2" charset="77"/>
              </a:rPr>
              <a:t>NOTA</a:t>
            </a:r>
            <a:r>
              <a:rPr lang="es-MX" sz="1600" dirty="0">
                <a:latin typeface="Work Sans Light" pitchFamily="2" charset="77"/>
              </a:rPr>
              <a:t>: No se usan viñetas o numeración, a menos que sea para contar o describir una serie de pasos. Se pueden utilizar imágenes de apoyo.</a:t>
            </a:r>
          </a:p>
        </p:txBody>
      </p:sp>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Problema</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167080" y="1558285"/>
            <a:ext cx="11447293" cy="4339650"/>
          </a:xfrm>
          <a:prstGeom prst="rect">
            <a:avLst/>
          </a:prstGeom>
          <a:noFill/>
        </p:spPr>
        <p:txBody>
          <a:bodyPr wrap="square" rtlCol="0">
            <a:spAutoFit/>
          </a:bodyPr>
          <a:lstStyle/>
          <a:p>
            <a:r>
              <a:rPr lang="es-ES" sz="1200" dirty="0">
                <a:latin typeface="Work Sans Light" pitchFamily="2" charset="77"/>
              </a:rPr>
              <a:t>Teleperformance, con su división "Soluciones Tecnológicas Avanzadas para Eventos y Producciones" ubicada en Bogotá, se dedica al alquiler de equipos audiovisuales y de producción de alta gama. Su mercado abarca productoras de eventos, agencias de marketing y empresas de producción audiovisual a nivel nacional, ofreciendo tecnología de punta para proyectos de diversa envergadura.</a:t>
            </a:r>
          </a:p>
          <a:p>
            <a:endParaRPr lang="es-ES" sz="1200" dirty="0">
              <a:latin typeface="Work Sans Light" pitchFamily="2" charset="77"/>
            </a:endParaRPr>
          </a:p>
          <a:p>
            <a:r>
              <a:rPr lang="es-ES" sz="1200" dirty="0">
                <a:latin typeface="Work Sans Light" pitchFamily="2" charset="77"/>
              </a:rPr>
              <a:t>Se intervendrán principalmente tres procesos críticos:</a:t>
            </a:r>
          </a:p>
          <a:p>
            <a:pPr marL="285750" indent="-285750">
              <a:buFont typeface="Arial" panose="020B0604020202020204" pitchFamily="34" charset="0"/>
              <a:buChar char="•"/>
            </a:pPr>
            <a:r>
              <a:rPr lang="es-ES" sz="1200" dirty="0">
                <a:latin typeface="Work Sans Light" pitchFamily="2" charset="77"/>
              </a:rPr>
              <a:t>Gestión del Ciclo de Vida del Inventario de Activos Tecnológicos.</a:t>
            </a:r>
          </a:p>
          <a:p>
            <a:pPr marL="285750" indent="-285750">
              <a:buFont typeface="Arial" panose="020B0604020202020204" pitchFamily="34" charset="0"/>
              <a:buChar char="•"/>
            </a:pPr>
            <a:r>
              <a:rPr lang="es-ES" sz="1200" dirty="0">
                <a:latin typeface="Work Sans Light" pitchFamily="2" charset="77"/>
              </a:rPr>
              <a:t>Gestión Comercial y Operativa del Alquiler.</a:t>
            </a:r>
          </a:p>
          <a:p>
            <a:pPr marL="285750" indent="-285750">
              <a:buFont typeface="Arial" panose="020B0604020202020204" pitchFamily="34" charset="0"/>
              <a:buChar char="•"/>
            </a:pPr>
            <a:r>
              <a:rPr lang="es-ES" sz="1200" dirty="0">
                <a:latin typeface="Work Sans Light" pitchFamily="2" charset="77"/>
              </a:rPr>
              <a:t>Gestión del Mantenimiento y Estado de los Activos.</a:t>
            </a:r>
          </a:p>
          <a:p>
            <a:pPr marL="285750" indent="-285750">
              <a:buFont typeface="Arial" panose="020B0604020202020204" pitchFamily="34" charset="0"/>
              <a:buChar char="•"/>
            </a:pPr>
            <a:endParaRPr lang="es-ES" sz="1200" dirty="0">
              <a:latin typeface="Work Sans Light" pitchFamily="2" charset="77"/>
            </a:endParaRPr>
          </a:p>
          <a:p>
            <a:r>
              <a:rPr lang="es-ES" sz="1200" dirty="0">
                <a:latin typeface="Work Sans Light" pitchFamily="2" charset="77"/>
              </a:rPr>
              <a:t>La recolección de datos se realizó mediante encuestas (cuestionarios estructurados). Estas fueron aplicadas a personal clave: Gerentes de Operaciones, Coordinadores de Almacén, Técnicos y Ejecutivos de Cuentas de Alquiler.</a:t>
            </a:r>
          </a:p>
          <a:p>
            <a:endParaRPr lang="es-ES" sz="1200" dirty="0">
              <a:latin typeface="Work Sans Light" pitchFamily="2" charset="77"/>
            </a:endParaRPr>
          </a:p>
          <a:p>
            <a:r>
              <a:rPr lang="es-ES" sz="1200" dirty="0">
                <a:latin typeface="Work Sans Light" pitchFamily="2" charset="77"/>
              </a:rPr>
              <a:t>Actualmente, el seguimiento del inventario se realiza con hojas de cálculo compartidas y registros manuales, lo que ocasiona discrepancias frecuentes entre el stock físico y el registrado. La falta de visibilidad en tiempo real sobre la ubicación exacta y el estado de cada activo (por número de serie) dificulta la planificación, genera retrasos en la preparación de equipos y aumenta el riesgo de pérdidas o doble asignación. </a:t>
            </a:r>
          </a:p>
          <a:p>
            <a:endParaRPr lang="es-ES" sz="1200" dirty="0">
              <a:latin typeface="Work Sans Light" pitchFamily="2" charset="77"/>
            </a:endParaRPr>
          </a:p>
          <a:p>
            <a:r>
              <a:rPr lang="es-ES" sz="1200" dirty="0">
                <a:latin typeface="Work Sans Light" pitchFamily="2" charset="77"/>
              </a:rPr>
              <a:t>La creación de cotizaciones y pedidos de alquiler es un proceso lento, ya que los Ejecutivos de Cuentas deben consultar múltiples fuentes (emails, hojas de cálculo, preguntar a almacén) para confirmar la disponibilidad de equipos específicos. Los procesos de check-out y check-in dependen de formularios en papel, lo que retrasa la actualización del estado de los equipos y la facturación.</a:t>
            </a:r>
          </a:p>
          <a:p>
            <a:endParaRPr lang="es-ES" sz="1200" dirty="0">
              <a:latin typeface="Work Sans Light" pitchFamily="2" charset="77"/>
            </a:endParaRPr>
          </a:p>
          <a:p>
            <a:r>
              <a:rPr lang="es-ES" sz="1200" dirty="0">
                <a:latin typeface="Work Sans Light" pitchFamily="2" charset="77"/>
              </a:rPr>
              <a:t>La programación y seguimiento del mantenimiento preventivo es inconsistente, basándose en recordatorios manuales y la memoria del personal técnico. El registro de mantenimientos correctivos y el historial de reparaciones por activo es fragmentado, dificultando la identificación de equipos problemáticos o la planificación de reemplazos.</a:t>
            </a:r>
            <a:endParaRPr lang="es-CO" sz="1200" dirty="0">
              <a:latin typeface="Work Sans Light" pitchFamily="2" charset="77"/>
            </a:endParaRPr>
          </a:p>
        </p:txBody>
      </p:sp>
      <p:pic>
        <p:nvPicPr>
          <p:cNvPr id="5" name="Picture 2">
            <a:extLst>
              <a:ext uri="{FF2B5EF4-FFF2-40B4-BE49-F238E27FC236}">
                <a16:creationId xmlns:a16="http://schemas.microsoft.com/office/drawing/2014/main" id="{24B06772-2AF9-2E05-F7A5-EC99D683D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8862" y="9605"/>
            <a:ext cx="1356068" cy="1372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403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286827"/>
            <a:ext cx="5042916" cy="1569660"/>
          </a:xfrm>
          <a:prstGeom prst="rect">
            <a:avLst/>
          </a:prstGeom>
          <a:noFill/>
        </p:spPr>
        <p:txBody>
          <a:bodyPr wrap="square" rtlCol="0">
            <a:spAutoFit/>
          </a:bodyPr>
          <a:lstStyle/>
          <a:p>
            <a:r>
              <a:rPr lang="es-419" sz="1200" dirty="0">
                <a:latin typeface="Work Sans Light" pitchFamily="2" charset="77"/>
              </a:rPr>
              <a:t>Desarrollar un Sistema de Información Web denominado "AXXION SYSTEM" para la automatización y optimización de los procesos de gestión del ciclo de vida del inventario de activos tecnológicos</a:t>
            </a:r>
          </a:p>
          <a:p>
            <a:endParaRPr lang="es-419" sz="1200" dirty="0">
              <a:latin typeface="Work Sans Light" pitchFamily="2" charset="77"/>
            </a:endParaRPr>
          </a:p>
          <a:p>
            <a:r>
              <a:rPr lang="es-419" sz="1200" dirty="0">
                <a:latin typeface="Work Sans Light" pitchFamily="2" charset="77"/>
              </a:rPr>
              <a:t>la gestión comercial y operativa del alquiler, y la gestión del mantenimiento y estado de los activos en la división "Soluciones Tecnológicas Avanzadas para Eventos y Producciones" de la empresa Teleperformance.</a:t>
            </a:r>
            <a:endParaRPr lang="es-CO" sz="1200" dirty="0">
              <a:latin typeface="Work Sans Light" pitchFamily="2" charset="77"/>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a:blip r:embed="rId2"/>
          <a:stretch>
            <a:fillRect/>
          </a:stretch>
        </p:blipFill>
        <p:spPr>
          <a:xfrm>
            <a:off x="3657599" y="-68162"/>
            <a:ext cx="10491486" cy="6994324"/>
          </a:xfrm>
          <a:prstGeom prst="rect">
            <a:avLst/>
          </a:prstGeom>
        </p:spPr>
      </p:pic>
    </p:spTree>
    <p:extLst>
      <p:ext uri="{BB962C8B-B14F-4D97-AF65-F5344CB8AC3E}">
        <p14:creationId xmlns:p14="http://schemas.microsoft.com/office/powerpoint/2010/main" val="591205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60B97-C433-658A-34F4-D4D2B0923780}"/>
            </a:ext>
          </a:extLst>
        </p:cNvPr>
        <p:cNvGrpSpPr/>
        <p:nvPr/>
      </p:nvGrpSpPr>
      <p:grpSpPr>
        <a:xfrm>
          <a:off x="0" y="0"/>
          <a:ext cx="0" cy="0"/>
          <a:chOff x="0" y="0"/>
          <a:chExt cx="0" cy="0"/>
        </a:xfrm>
      </p:grpSpPr>
      <p:pic>
        <p:nvPicPr>
          <p:cNvPr id="2" name="Imagen 1">
            <a:extLst>
              <a:ext uri="{FF2B5EF4-FFF2-40B4-BE49-F238E27FC236}">
                <a16:creationId xmlns:a16="http://schemas.microsoft.com/office/drawing/2014/main" id="{70EB8DAA-55A8-9342-9C89-9EF3FF115AAF}"/>
              </a:ext>
            </a:extLst>
          </p:cNvPr>
          <p:cNvPicPr>
            <a:picLocks noChangeAspect="1"/>
          </p:cNvPicPr>
          <p:nvPr/>
        </p:nvPicPr>
        <p:blipFill>
          <a:blip r:embed="rId2"/>
          <a:stretch>
            <a:fillRect/>
          </a:stretch>
        </p:blipFill>
        <p:spPr>
          <a:xfrm>
            <a:off x="3657599" y="-68162"/>
            <a:ext cx="10491486" cy="6994324"/>
          </a:xfrm>
          <a:prstGeom prst="rect">
            <a:avLst/>
          </a:prstGeom>
        </p:spPr>
      </p:pic>
      <p:sp>
        <p:nvSpPr>
          <p:cNvPr id="5" name="Rectángulo 4">
            <a:extLst>
              <a:ext uri="{FF2B5EF4-FFF2-40B4-BE49-F238E27FC236}">
                <a16:creationId xmlns:a16="http://schemas.microsoft.com/office/drawing/2014/main" id="{2DCB8B17-89DC-D91D-79A6-0D5A074A1E95}"/>
              </a:ext>
            </a:extLst>
          </p:cNvPr>
          <p:cNvSpPr/>
          <p:nvPr/>
        </p:nvSpPr>
        <p:spPr>
          <a:xfrm>
            <a:off x="832815" y="333997"/>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0EF39F65-BEF1-B4AA-6BEB-54FC62FE9608}"/>
              </a:ext>
            </a:extLst>
          </p:cNvPr>
          <p:cNvSpPr txBox="1">
            <a:spLocks/>
          </p:cNvSpPr>
          <p:nvPr/>
        </p:nvSpPr>
        <p:spPr>
          <a:xfrm>
            <a:off x="921924" y="76070"/>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C42249F9-0B94-79B0-C16D-23C1A7C2C115}"/>
              </a:ext>
            </a:extLst>
          </p:cNvPr>
          <p:cNvSpPr txBox="1"/>
          <p:nvPr/>
        </p:nvSpPr>
        <p:spPr>
          <a:xfrm>
            <a:off x="627665" y="1010595"/>
            <a:ext cx="4834810" cy="5447645"/>
          </a:xfrm>
          <a:prstGeom prst="rect">
            <a:avLst/>
          </a:prstGeom>
          <a:noFill/>
        </p:spPr>
        <p:txBody>
          <a:bodyPr wrap="square" rtlCol="0">
            <a:spAutoFit/>
          </a:bodyPr>
          <a:lstStyle/>
          <a:p>
            <a:pPr marL="285750" indent="-285750">
              <a:buFont typeface="Arial" panose="020B0604020202020204" pitchFamily="34" charset="0"/>
              <a:buChar char="•"/>
            </a:pPr>
            <a:r>
              <a:rPr lang="es-419" sz="1200" dirty="0">
                <a:latin typeface="Work Sans Light" pitchFamily="2" charset="77"/>
              </a:rPr>
              <a:t>Implementar un módulo de autenticación seguro (Iniciar Sesión, Recuperar Contraseña) que permita el acceso controlado al sistema según los roles definidos.</a:t>
            </a:r>
          </a:p>
          <a:p>
            <a:pPr marL="285750" indent="-285750">
              <a:buFont typeface="Arial" panose="020B0604020202020204" pitchFamily="34" charset="0"/>
              <a:buChar char="•"/>
            </a:pPr>
            <a:r>
              <a:rPr lang="es-419" sz="1200" dirty="0">
                <a:latin typeface="Work Sans Light" pitchFamily="2" charset="77"/>
              </a:rPr>
              <a:t>Desarrollar funcionalidades para la Gestión de Usuarios y Roles que permitan al administrador crear, modificar y asignar permisos a las diferentes cuentas de usuario.</a:t>
            </a:r>
          </a:p>
          <a:p>
            <a:pPr marL="285750" indent="-285750">
              <a:buFont typeface="Arial" panose="020B0604020202020204" pitchFamily="34" charset="0"/>
              <a:buChar char="•"/>
            </a:pPr>
            <a:r>
              <a:rPr lang="es-419" sz="1200" dirty="0">
                <a:latin typeface="Work Sans Light" pitchFamily="2" charset="77"/>
              </a:rPr>
              <a:t>Diseñar un módulo para la Gestión de Categorías de activos, facilitando su clasificación y organización dentro del inventario.</a:t>
            </a:r>
          </a:p>
          <a:p>
            <a:pPr marL="285750" indent="-285750">
              <a:buFont typeface="Arial" panose="020B0604020202020204" pitchFamily="34" charset="0"/>
              <a:buChar char="•"/>
            </a:pPr>
            <a:r>
              <a:rPr lang="es-419" sz="1200" dirty="0">
                <a:latin typeface="Work Sans Light" pitchFamily="2" charset="77"/>
              </a:rPr>
              <a:t>Construir un sistema para la Gestión de Proveedores que permita registrar y mantener actualizada la información de las fuentes de adquisición de los activos.</a:t>
            </a:r>
          </a:p>
          <a:p>
            <a:pPr marL="285750" indent="-285750">
              <a:buFont typeface="Arial" panose="020B0604020202020204" pitchFamily="34" charset="0"/>
              <a:buChar char="•"/>
            </a:pPr>
            <a:r>
              <a:rPr lang="es-419" sz="1200" dirty="0">
                <a:latin typeface="Work Sans Light" pitchFamily="2" charset="77"/>
              </a:rPr>
              <a:t>Crear una interfaz para la Gestión de Productos Rentables que permita registrar detalladamente cada activo con sus atributos específicos (número de serie, estado, historial de mantenimiento, etc.) y gestionar su ciclo de vida.</a:t>
            </a:r>
          </a:p>
          <a:p>
            <a:pPr marL="285750" indent="-285750">
              <a:buFont typeface="Arial" panose="020B0604020202020204" pitchFamily="34" charset="0"/>
              <a:buChar char="•"/>
            </a:pPr>
            <a:r>
              <a:rPr lang="es-419" sz="1200" dirty="0">
                <a:latin typeface="Work Sans Light" pitchFamily="2" charset="77"/>
              </a:rPr>
              <a:t>Implementar la funcionalidad de Gestión de Ubicaciones para controlar la localización física de los activos dentro de los almacenes o en tránsito.</a:t>
            </a:r>
          </a:p>
          <a:p>
            <a:pPr marL="285750" indent="-285750">
              <a:buFont typeface="Arial" panose="020B0604020202020204" pitchFamily="34" charset="0"/>
              <a:buChar char="•"/>
            </a:pPr>
            <a:r>
              <a:rPr lang="es-419" sz="1200" dirty="0">
                <a:latin typeface="Work Sans Light" pitchFamily="2" charset="77"/>
              </a:rPr>
              <a:t>Desarrollar un proceso para el Registro de Entrada de Inventario que automatice la incorporación de nuevos activos o devoluciones de proveedores al stock.</a:t>
            </a:r>
          </a:p>
          <a:p>
            <a:pPr marL="285750" indent="-285750">
              <a:buFont typeface="Arial" panose="020B0604020202020204" pitchFamily="34" charset="0"/>
              <a:buChar char="•"/>
            </a:pPr>
            <a:r>
              <a:rPr lang="es-419" sz="1200" dirty="0">
                <a:latin typeface="Work Sans Light" pitchFamily="2" charset="77"/>
              </a:rPr>
              <a:t>Diseñar un sistema para el Registro de Salida por Renta que documente la entrega de activos a clientes, actualizando su estado y disponibilidad.</a:t>
            </a:r>
          </a:p>
          <a:p>
            <a:pPr marL="285750" indent="-285750">
              <a:buFont typeface="Arial" panose="020B0604020202020204" pitchFamily="34" charset="0"/>
              <a:buChar char="•"/>
            </a:pPr>
            <a:r>
              <a:rPr lang="es-419" sz="1200" dirty="0">
                <a:latin typeface="Work Sans Light" pitchFamily="2" charset="77"/>
              </a:rPr>
              <a:t>Construir un mecanismo para el Registro de Retorno de Renta que gestione la devolución de activos por parte de los clientes, permitiendo la inspección y actualización de su estado.</a:t>
            </a:r>
          </a:p>
        </p:txBody>
      </p:sp>
    </p:spTree>
    <p:extLst>
      <p:ext uri="{BB962C8B-B14F-4D97-AF65-F5344CB8AC3E}">
        <p14:creationId xmlns:p14="http://schemas.microsoft.com/office/powerpoint/2010/main" val="3455601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CE22A-0455-F9EF-37CD-C04FBAE00C5E}"/>
            </a:ext>
          </a:extLst>
        </p:cNvPr>
        <p:cNvGrpSpPr/>
        <p:nvPr/>
      </p:nvGrpSpPr>
      <p:grpSpPr>
        <a:xfrm>
          <a:off x="0" y="0"/>
          <a:ext cx="0" cy="0"/>
          <a:chOff x="0" y="0"/>
          <a:chExt cx="0" cy="0"/>
        </a:xfrm>
      </p:grpSpPr>
      <p:pic>
        <p:nvPicPr>
          <p:cNvPr id="2" name="Imagen 1">
            <a:extLst>
              <a:ext uri="{FF2B5EF4-FFF2-40B4-BE49-F238E27FC236}">
                <a16:creationId xmlns:a16="http://schemas.microsoft.com/office/drawing/2014/main" id="{5379CD29-05A1-B240-117A-EB34ED95B881}"/>
              </a:ext>
            </a:extLst>
          </p:cNvPr>
          <p:cNvPicPr>
            <a:picLocks noChangeAspect="1"/>
          </p:cNvPicPr>
          <p:nvPr/>
        </p:nvPicPr>
        <p:blipFill>
          <a:blip r:embed="rId2"/>
          <a:stretch>
            <a:fillRect/>
          </a:stretch>
        </p:blipFill>
        <p:spPr>
          <a:xfrm>
            <a:off x="3657599" y="-68162"/>
            <a:ext cx="10491486" cy="6994324"/>
          </a:xfrm>
          <a:prstGeom prst="rect">
            <a:avLst/>
          </a:prstGeom>
        </p:spPr>
      </p:pic>
      <p:sp>
        <p:nvSpPr>
          <p:cNvPr id="5" name="Rectángulo 4">
            <a:extLst>
              <a:ext uri="{FF2B5EF4-FFF2-40B4-BE49-F238E27FC236}">
                <a16:creationId xmlns:a16="http://schemas.microsoft.com/office/drawing/2014/main" id="{6E157F70-2FBA-83B2-2B3D-E87F48BEC891}"/>
              </a:ext>
            </a:extLst>
          </p:cNvPr>
          <p:cNvSpPr/>
          <p:nvPr/>
        </p:nvSpPr>
        <p:spPr>
          <a:xfrm>
            <a:off x="902389" y="257927"/>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7153EE12-6E39-8B06-9159-17737F916E9E}"/>
              </a:ext>
            </a:extLst>
          </p:cNvPr>
          <p:cNvSpPr txBox="1">
            <a:spLocks/>
          </p:cNvSpPr>
          <p:nvPr/>
        </p:nvSpPr>
        <p:spPr>
          <a:xfrm>
            <a:off x="991498" y="0"/>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DB10297-104A-B600-C2A6-B7F67395283A}"/>
              </a:ext>
            </a:extLst>
          </p:cNvPr>
          <p:cNvSpPr txBox="1"/>
          <p:nvPr/>
        </p:nvSpPr>
        <p:spPr>
          <a:xfrm>
            <a:off x="612585" y="934525"/>
            <a:ext cx="4834810" cy="5816977"/>
          </a:xfrm>
          <a:prstGeom prst="rect">
            <a:avLst/>
          </a:prstGeom>
          <a:noFill/>
        </p:spPr>
        <p:txBody>
          <a:bodyPr wrap="square" rtlCol="0">
            <a:spAutoFit/>
          </a:bodyPr>
          <a:lstStyle/>
          <a:p>
            <a:pPr marL="285750" indent="-285750">
              <a:buFont typeface="Arial" panose="020B0604020202020204" pitchFamily="34" charset="0"/>
              <a:buChar char="•"/>
            </a:pPr>
            <a:r>
              <a:rPr lang="es-419" sz="1200" dirty="0">
                <a:latin typeface="Work Sans Light" pitchFamily="2" charset="77"/>
              </a:rPr>
              <a:t>Implementar la funcionalidad de Realizar Traslado Interno para registrar y controlar el movimiento de activos entre diferentes ubicaciones de la empresa.</a:t>
            </a:r>
          </a:p>
          <a:p>
            <a:pPr marL="285750" indent="-285750">
              <a:buFont typeface="Arial" panose="020B0604020202020204" pitchFamily="34" charset="0"/>
              <a:buChar char="•"/>
            </a:pPr>
            <a:r>
              <a:rPr lang="es-419" sz="1200" dirty="0">
                <a:latin typeface="Work Sans Light" pitchFamily="2" charset="77"/>
              </a:rPr>
              <a:t>Crear un módulo para Realizar Ajuste de Inventario que permita corregir discrepancias en el stock, con mecanismos de aprobación si es necesario.</a:t>
            </a:r>
          </a:p>
          <a:p>
            <a:pPr marL="285750" indent="-285750">
              <a:buFont typeface="Arial" panose="020B0604020202020204" pitchFamily="34" charset="0"/>
              <a:buChar char="•"/>
            </a:pPr>
            <a:r>
              <a:rPr lang="es-419" sz="1200" dirty="0">
                <a:latin typeface="Work Sans Light" pitchFamily="2" charset="77"/>
              </a:rPr>
              <a:t>Desarrollar un sistema de apoyo para Realizar Conteo Físico del inventario, facilitando el registro de las cantidades contadas y la identificación de varianzas.</a:t>
            </a:r>
          </a:p>
          <a:p>
            <a:pPr marL="285750" indent="-285750">
              <a:buFont typeface="Arial" panose="020B0604020202020204" pitchFamily="34" charset="0"/>
              <a:buChar char="•"/>
            </a:pPr>
            <a:r>
              <a:rPr lang="es-419" sz="1200" dirty="0">
                <a:latin typeface="Work Sans Light" pitchFamily="2" charset="77"/>
              </a:rPr>
              <a:t>Diseñar una interfaz para la Creación de Pedidos de Renta que permita a los asesores comerciales verificar disponibilidad y reservar activos para los clientes.</a:t>
            </a:r>
          </a:p>
          <a:p>
            <a:pPr marL="285750" indent="-285750">
              <a:buFont typeface="Arial" panose="020B0604020202020204" pitchFamily="34" charset="0"/>
              <a:buChar char="•"/>
            </a:pPr>
            <a:r>
              <a:rPr lang="es-419" sz="1200" dirty="0">
                <a:latin typeface="Work Sans Light" pitchFamily="2" charset="77"/>
              </a:rPr>
              <a:t>Implementar funcionalidades para la Consulta de Pedidos y Disponibilidad de activos en tiempo real, considerando fechas y características específicas.</a:t>
            </a:r>
          </a:p>
          <a:p>
            <a:pPr marL="285750" indent="-285750">
              <a:buFont typeface="Arial" panose="020B0604020202020204" pitchFamily="34" charset="0"/>
              <a:buChar char="•"/>
            </a:pPr>
            <a:r>
              <a:rPr lang="es-419" sz="1200" dirty="0">
                <a:latin typeface="Work Sans Light" pitchFamily="2" charset="77"/>
              </a:rPr>
              <a:t>Construir un módulo para la Gestión de Mantenimiento de activos, permitiendo programar mantenimientos preventivos y registrar la ejecución de mantenimientos correctivos.</a:t>
            </a:r>
          </a:p>
          <a:p>
            <a:pPr marL="285750" indent="-285750">
              <a:buFont typeface="Arial" panose="020B0604020202020204" pitchFamily="34" charset="0"/>
              <a:buChar char="•"/>
            </a:pPr>
            <a:r>
              <a:rPr lang="es-419" sz="1200" dirty="0">
                <a:latin typeface="Work Sans Light" pitchFamily="2" charset="77"/>
              </a:rPr>
              <a:t>Desarrollar un sistema para la Consulta del Historial de Mantenimiento por activo, proporcionando trazabilidad de todas las intervenciones.</a:t>
            </a:r>
          </a:p>
          <a:p>
            <a:pPr marL="285750" indent="-285750">
              <a:buFont typeface="Arial" panose="020B0604020202020204" pitchFamily="34" charset="0"/>
              <a:buChar char="•"/>
            </a:pPr>
            <a:r>
              <a:rPr lang="es-419" sz="1200" dirty="0">
                <a:latin typeface="Work Sans Light" pitchFamily="2" charset="77"/>
              </a:rPr>
              <a:t>Crear un módulo de Generación de Reportes que ofrezca información consolidada sobre el inventario, alquileres, mantenimientos y otros indicadores clave.</a:t>
            </a:r>
          </a:p>
          <a:p>
            <a:pPr marL="285750" indent="-285750">
              <a:buFont typeface="Arial" panose="020B0604020202020204" pitchFamily="34" charset="0"/>
              <a:buChar char="•"/>
            </a:pPr>
            <a:r>
              <a:rPr lang="es-419" sz="1200" dirty="0">
                <a:latin typeface="Work Sans Light" pitchFamily="2" charset="77"/>
              </a:rPr>
              <a:t>Implementar un sistema para la Configuración de Alertas automáticas sobre eventos críticos del inventario o mantenimiento.</a:t>
            </a:r>
          </a:p>
          <a:p>
            <a:pPr marL="285750" indent="-285750">
              <a:buFont typeface="Arial" panose="020B0604020202020204" pitchFamily="34" charset="0"/>
              <a:buChar char="•"/>
            </a:pPr>
            <a:r>
              <a:rPr lang="es-419" sz="1200" dirty="0">
                <a:latin typeface="Work Sans Light" pitchFamily="2" charset="77"/>
              </a:rPr>
              <a:t>Diseñar una interfaz para la Visualización de Alertas que permita a los usuarios correspondientes tomar acciones oportunas.</a:t>
            </a:r>
          </a:p>
          <a:p>
            <a:pPr marL="285750" indent="-285750">
              <a:buFont typeface="Arial" panose="020B0604020202020204" pitchFamily="34" charset="0"/>
              <a:buChar char="•"/>
            </a:pPr>
            <a:endParaRPr lang="es-419" sz="1200" dirty="0">
              <a:latin typeface="Work Sans Light" pitchFamily="2" charset="77"/>
            </a:endParaRPr>
          </a:p>
        </p:txBody>
      </p:sp>
    </p:spTree>
    <p:extLst>
      <p:ext uri="{BB962C8B-B14F-4D97-AF65-F5344CB8AC3E}">
        <p14:creationId xmlns:p14="http://schemas.microsoft.com/office/powerpoint/2010/main" val="417904150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3618</TotalTime>
  <Words>2578</Words>
  <Application>Microsoft Office PowerPoint</Application>
  <PresentationFormat>Panorámica</PresentationFormat>
  <Paragraphs>175</Paragraphs>
  <Slides>18</Slides>
  <Notes>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18</vt:i4>
      </vt:variant>
    </vt:vector>
  </HeadingPairs>
  <TitlesOfParts>
    <vt:vector size="25" baseType="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Presentación de PowerPoint</vt:lpstr>
      <vt:lpstr>Presentación de PowerPoint</vt:lpstr>
      <vt:lpstr>Presentación de PowerPoint</vt:lpstr>
      <vt:lpstr>Justificación</vt:lpstr>
      <vt:lpstr>Presentación de PowerPoint</vt:lpstr>
      <vt:lpstr>Alcance</vt:lpstr>
      <vt:lpstr>Presentación de PowerPoint</vt:lpstr>
      <vt:lpstr>Presentación de PowerPoint</vt:lpstr>
      <vt:lpstr>Delimitación</vt:lpstr>
      <vt:lpstr>Presentación de PowerPoint</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SENA</cp:lastModifiedBy>
  <cp:revision>75</cp:revision>
  <dcterms:created xsi:type="dcterms:W3CDTF">2020-10-01T23:51:28Z</dcterms:created>
  <dcterms:modified xsi:type="dcterms:W3CDTF">2025-05-14T00:31:43Z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